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63" r:id="rId2"/>
    <p:sldId id="388" r:id="rId3"/>
    <p:sldId id="565" r:id="rId4"/>
    <p:sldId id="372" r:id="rId5"/>
    <p:sldId id="563" r:id="rId6"/>
    <p:sldId id="382" r:id="rId7"/>
    <p:sldId id="383" r:id="rId8"/>
    <p:sldId id="384" r:id="rId9"/>
    <p:sldId id="385" r:id="rId10"/>
    <p:sldId id="386" r:id="rId11"/>
    <p:sldId id="387" r:id="rId12"/>
    <p:sldId id="566" r:id="rId13"/>
    <p:sldId id="556" r:id="rId14"/>
    <p:sldId id="56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lia Patino Echeverri, Ph.D." initials="DPE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8047"/>
    <a:srgbClr val="94B6D2"/>
    <a:srgbClr val="FF0000"/>
    <a:srgbClr val="4E8F00"/>
    <a:srgbClr val="AC1B1F"/>
    <a:srgbClr val="7D99B1"/>
    <a:srgbClr val="840084"/>
    <a:srgbClr val="00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59" autoAdjust="0"/>
    <p:restoredTop sz="96735" autoAdjust="0"/>
  </p:normalViewPr>
  <p:slideViewPr>
    <p:cSldViewPr snapToGrid="0" snapToObjects="1">
      <p:cViewPr varScale="1">
        <p:scale>
          <a:sx n="49" d="100"/>
          <a:sy n="49" d="100"/>
        </p:scale>
        <p:origin x="184" y="1952"/>
      </p:cViewPr>
      <p:guideLst>
        <p:guide orient="horz" pos="2160"/>
        <p:guide pos="2880"/>
      </p:guideLst>
    </p:cSldViewPr>
  </p:slideViewPr>
  <p:notesTextViewPr>
    <p:cViewPr>
      <p:scale>
        <a:sx n="130" d="100"/>
        <a:sy n="13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08308-7548-704C-A4CD-FE53C2F8CDCF}" type="datetimeFigureOut">
              <a:rPr lang="en-US" smtClean="0"/>
              <a:pPr/>
              <a:t>10/6/22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CDE4D-5A1D-ED48-8983-1CB43B3B3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85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CDE4D-5A1D-ED48-8983-1CB43B3B38E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7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CDE4D-5A1D-ED48-8983-1CB43B3B38E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85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CDE4D-5A1D-ED48-8983-1CB43B3B38E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40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47676" y="4038600"/>
            <a:ext cx="6477000" cy="1828800"/>
          </a:xfrm>
        </p:spPr>
        <p:txBody>
          <a:bodyPr anchor="b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kumimoji="0" lang="x-none" dirty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 hasCustomPrompt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 baseline="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Nicholas School of Environment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9D7979AF-56A9-7346-9090-CFD0CBF29788}" type="datetimeFigureOut">
              <a:rPr lang="en-US" smtClean="0"/>
              <a:pPr/>
              <a:t>10/6/22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594030" y="6213475"/>
            <a:ext cx="5619749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pt-BR" sz="1600" b="1" noProof="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79AF-56A9-7346-9090-CFD0CBF29788}" type="datetimeFigureOut">
              <a:rPr lang="en-US" smtClean="0"/>
              <a:pPr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9D7979AF-56A9-7346-9090-CFD0CBF29788}" type="datetimeFigureOut">
              <a:rPr lang="en-US" smtClean="0"/>
              <a:pPr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pt-BR" noProof="0" dirty="0"/>
              <a:t>Click </a:t>
            </a:r>
            <a:r>
              <a:rPr kumimoji="0" lang="pt-BR" noProof="0" dirty="0" err="1"/>
              <a:t>to</a:t>
            </a:r>
            <a:r>
              <a:rPr kumimoji="0" lang="pt-BR" noProof="0" dirty="0"/>
              <a:t> </a:t>
            </a:r>
            <a:r>
              <a:rPr kumimoji="0" lang="pt-BR" noProof="0" dirty="0" err="1"/>
              <a:t>edit</a:t>
            </a:r>
            <a:r>
              <a:rPr kumimoji="0" lang="pt-BR" noProof="0" dirty="0"/>
              <a:t> Master </a:t>
            </a:r>
            <a:r>
              <a:rPr kumimoji="0" lang="pt-BR" noProof="0" dirty="0" err="1"/>
              <a:t>title</a:t>
            </a:r>
            <a:r>
              <a:rPr kumimoji="0" lang="pt-BR" noProof="0" dirty="0"/>
              <a:t> </a:t>
            </a:r>
            <a:r>
              <a:rPr kumimoji="0" lang="pt-BR" noProof="0" dirty="0" err="1"/>
              <a:t>style</a:t>
            </a:r>
            <a:endParaRPr kumimoji="0" lang="pt-BR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79AF-56A9-7346-9090-CFD0CBF29788}" type="datetimeFigureOut">
              <a:rPr lang="en-US" smtClean="0"/>
              <a:pPr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pt-BR" noProof="0"/>
              <a:t>Click to edit Master text styles</a:t>
            </a:r>
          </a:p>
          <a:p>
            <a:pPr lvl="1" eaLnBrk="1" latinLnBrk="0" hangingPunct="1"/>
            <a:r>
              <a:rPr lang="pt-BR" noProof="0"/>
              <a:t>Second level</a:t>
            </a:r>
          </a:p>
          <a:p>
            <a:pPr lvl="2" eaLnBrk="1" latinLnBrk="0" hangingPunct="1"/>
            <a:r>
              <a:rPr lang="pt-BR" noProof="0"/>
              <a:t>Third level</a:t>
            </a:r>
          </a:p>
          <a:p>
            <a:pPr lvl="3" eaLnBrk="1" latinLnBrk="0" hangingPunct="1"/>
            <a:r>
              <a:rPr lang="pt-BR" noProof="0"/>
              <a:t>Fourth level</a:t>
            </a:r>
          </a:p>
          <a:p>
            <a:pPr lvl="4" eaLnBrk="1" latinLnBrk="0" hangingPunct="1"/>
            <a:r>
              <a:rPr lang="pt-BR" noProof="0"/>
              <a:t>Fifth level</a:t>
            </a:r>
            <a:endParaRPr kumimoji="0"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x-none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rgbClr val="0070C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79AF-56A9-7346-9090-CFD0CBF29788}" type="datetimeFigureOut">
              <a:rPr lang="en-US" smtClean="0"/>
              <a:pPr/>
              <a:t>10/6/22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6349"/>
            <a:ext cx="8153400" cy="990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D7979AF-56A9-7346-9090-CFD0CBF29788}" type="datetimeFigureOut">
              <a:rPr lang="en-US" smtClean="0"/>
              <a:pPr/>
              <a:t>10/6/22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149" y="280799"/>
            <a:ext cx="8153400" cy="86995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D7979AF-56A9-7346-9090-CFD0CBF29788}" type="datetimeFigureOut">
              <a:rPr lang="en-US" smtClean="0"/>
              <a:pPr/>
              <a:t>10/6/22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x-none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x-none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79AF-56A9-7346-9090-CFD0CBF29788}" type="datetimeFigureOut">
              <a:rPr lang="en-US" smtClean="0"/>
              <a:pPr/>
              <a:t>10/6/22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79AF-56A9-7346-9090-CFD0CBF29788}" type="datetimeFigureOut">
              <a:rPr lang="en-US" smtClean="0"/>
              <a:pPr/>
              <a:t>10/6/22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79AF-56A9-7346-9090-CFD0CBF29788}" type="datetimeFigureOut">
              <a:rPr lang="en-US" smtClean="0"/>
              <a:pPr/>
              <a:t>10/6/22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x-none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x-none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rgbClr val="0070C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9D7979AF-56A9-7346-9090-CFD0CBF29788}" type="datetimeFigureOut">
              <a:rPr lang="en-US" smtClean="0"/>
              <a:pPr/>
              <a:t>10/6/22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x-none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noProof="0" dirty="0"/>
              <a:t>Click </a:t>
            </a:r>
            <a:r>
              <a:rPr kumimoji="0" lang="pt-BR" noProof="0" dirty="0" err="1"/>
              <a:t>to</a:t>
            </a:r>
            <a:r>
              <a:rPr kumimoji="0" lang="pt-BR" noProof="0" dirty="0"/>
              <a:t> </a:t>
            </a:r>
            <a:r>
              <a:rPr kumimoji="0" lang="pt-BR" noProof="0" dirty="0" err="1"/>
              <a:t>edit</a:t>
            </a:r>
            <a:r>
              <a:rPr kumimoji="0" lang="pt-BR" noProof="0" dirty="0"/>
              <a:t> Master </a:t>
            </a:r>
            <a:r>
              <a:rPr kumimoji="0" lang="pt-BR" noProof="0" dirty="0" err="1"/>
              <a:t>text</a:t>
            </a:r>
            <a:r>
              <a:rPr kumimoji="0" lang="pt-BR" noProof="0" dirty="0"/>
              <a:t> </a:t>
            </a:r>
            <a:r>
              <a:rPr kumimoji="0" lang="pt-BR" noProof="0" dirty="0" err="1"/>
              <a:t>styles</a:t>
            </a:r>
            <a:endParaRPr kumimoji="0" lang="pt-BR" noProof="0" dirty="0"/>
          </a:p>
          <a:p>
            <a:pPr lvl="1" eaLnBrk="1" latinLnBrk="0" hangingPunct="1"/>
            <a:r>
              <a:rPr kumimoji="0" lang="pt-BR" noProof="0" dirty="0" err="1"/>
              <a:t>Second</a:t>
            </a:r>
            <a:r>
              <a:rPr kumimoji="0" lang="pt-BR" noProof="0" dirty="0"/>
              <a:t> </a:t>
            </a:r>
            <a:r>
              <a:rPr kumimoji="0" lang="pt-BR" noProof="0" dirty="0" err="1"/>
              <a:t>level</a:t>
            </a:r>
            <a:endParaRPr kumimoji="0" lang="pt-BR" noProof="0" dirty="0"/>
          </a:p>
          <a:p>
            <a:pPr lvl="2" eaLnBrk="1" latinLnBrk="0" hangingPunct="1"/>
            <a:r>
              <a:rPr kumimoji="0" lang="pt-BR" noProof="0" dirty="0" err="1"/>
              <a:t>Third</a:t>
            </a:r>
            <a:r>
              <a:rPr kumimoji="0" lang="pt-BR" noProof="0" dirty="0"/>
              <a:t> </a:t>
            </a:r>
            <a:r>
              <a:rPr kumimoji="0" lang="pt-BR" noProof="0" dirty="0" err="1"/>
              <a:t>level</a:t>
            </a:r>
            <a:endParaRPr kumimoji="0" lang="pt-BR" noProof="0" dirty="0"/>
          </a:p>
          <a:p>
            <a:pPr lvl="3" eaLnBrk="1" latinLnBrk="0" hangingPunct="1"/>
            <a:r>
              <a:rPr kumimoji="0" lang="pt-BR" noProof="0" dirty="0" err="1"/>
              <a:t>Fourth</a:t>
            </a:r>
            <a:r>
              <a:rPr kumimoji="0" lang="pt-BR" noProof="0" dirty="0"/>
              <a:t> </a:t>
            </a:r>
            <a:r>
              <a:rPr kumimoji="0" lang="pt-BR" noProof="0" dirty="0" err="1"/>
              <a:t>level</a:t>
            </a:r>
            <a:endParaRPr kumimoji="0" lang="pt-BR" noProof="0" dirty="0"/>
          </a:p>
          <a:p>
            <a:pPr lvl="4" eaLnBrk="1" latinLnBrk="0" hangingPunct="1"/>
            <a:r>
              <a:rPr kumimoji="0" lang="pt-BR" noProof="0" dirty="0" err="1"/>
              <a:t>Fifth</a:t>
            </a:r>
            <a:r>
              <a:rPr kumimoji="0" lang="pt-BR" noProof="0" dirty="0"/>
              <a:t> </a:t>
            </a:r>
            <a:r>
              <a:rPr kumimoji="0" lang="pt-BR" noProof="0" dirty="0" err="1"/>
              <a:t>level</a:t>
            </a:r>
            <a:endParaRPr kumimoji="0" lang="pt-BR" noProof="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D7979AF-56A9-7346-9090-CFD0CBF29788}" type="datetimeFigureOut">
              <a:rPr lang="en-US" smtClean="0"/>
              <a:pPr/>
              <a:t>10/6/22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rgbClr val="0070C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621" y="1828801"/>
            <a:ext cx="8818791" cy="3228974"/>
          </a:xfrm>
        </p:spPr>
        <p:txBody>
          <a:bodyPr>
            <a:normAutofit/>
          </a:bodyPr>
          <a:lstStyle/>
          <a:p>
            <a:pPr algn="ctr"/>
            <a:r>
              <a:rPr lang="pt-BR" dirty="0" err="1"/>
              <a:t>Modeling</a:t>
            </a:r>
            <a:r>
              <a:rPr lang="pt-BR" dirty="0"/>
              <a:t> for </a:t>
            </a:r>
            <a:r>
              <a:rPr lang="pt-BR" dirty="0" err="1"/>
              <a:t>energy</a:t>
            </a:r>
            <a:r>
              <a:rPr lang="pt-BR" dirty="0"/>
              <a:t> systems</a:t>
            </a:r>
            <a:br>
              <a:rPr lang="pt-BR" dirty="0"/>
            </a:br>
            <a:br>
              <a:rPr lang="pt-BR" dirty="0"/>
            </a:br>
            <a:r>
              <a:rPr lang="pt-BR" cap="none" dirty="0" err="1"/>
              <a:t>Lab</a:t>
            </a:r>
            <a:r>
              <a:rPr lang="pt-BR" cap="none" dirty="0"/>
              <a:t> 6</a:t>
            </a:r>
            <a:r>
              <a:rPr lang="pt-BR" dirty="0"/>
              <a:t>- </a:t>
            </a:r>
            <a:r>
              <a:rPr lang="pt-BR" cap="none" dirty="0"/>
              <a:t>LPs in Python </a:t>
            </a:r>
            <a:r>
              <a:rPr lang="pt-BR" cap="none" dirty="0" err="1"/>
              <a:t>with</a:t>
            </a:r>
            <a:r>
              <a:rPr lang="pt-BR" cap="none" dirty="0"/>
              <a:t> </a:t>
            </a:r>
            <a:r>
              <a:rPr lang="pt-BR" cap="none" dirty="0" err="1"/>
              <a:t>Pyomo</a:t>
            </a:r>
            <a:r>
              <a:rPr lang="pt-BR" cap="none" dirty="0"/>
              <a:t> </a:t>
            </a:r>
            <a:r>
              <a:rPr lang="pt-BR" cap="none" dirty="0" err="1"/>
              <a:t>and</a:t>
            </a:r>
            <a:r>
              <a:rPr lang="pt-BR" cap="none" dirty="0"/>
              <a:t> </a:t>
            </a:r>
            <a:r>
              <a:rPr lang="pt-BR" cap="none" dirty="0" err="1"/>
              <a:t>glpk</a:t>
            </a:r>
            <a:endParaRPr lang="pt-BR" cap="none" dirty="0"/>
          </a:p>
        </p:txBody>
      </p:sp>
      <p:sp>
        <p:nvSpPr>
          <p:cNvPr id="4" name="TextBox 3"/>
          <p:cNvSpPr txBox="1"/>
          <p:nvPr/>
        </p:nvSpPr>
        <p:spPr>
          <a:xfrm>
            <a:off x="398268" y="6185877"/>
            <a:ext cx="1182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Fall 2022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7939" y="4952001"/>
            <a:ext cx="8736473" cy="1031875"/>
          </a:xfrm>
        </p:spPr>
        <p:txBody>
          <a:bodyPr/>
          <a:lstStyle/>
          <a:p>
            <a:pPr algn="ctr"/>
            <a:r>
              <a:rPr lang="en-US" dirty="0">
                <a:latin typeface="Tw Cen MT" charset="0"/>
              </a:rPr>
              <a:t>Prof. Luana Medeiros </a:t>
            </a:r>
            <a:r>
              <a:rPr lang="en-US" dirty="0" err="1">
                <a:latin typeface="Tw Cen MT" charset="0"/>
              </a:rPr>
              <a:t>Marangon</a:t>
            </a:r>
            <a:r>
              <a:rPr lang="en-US" dirty="0">
                <a:latin typeface="Tw Cen MT" charset="0"/>
              </a:rPr>
              <a:t> Lima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27889" y="6031989"/>
            <a:ext cx="6716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Master of Environmental Management Program </a:t>
            </a:r>
          </a:p>
          <a:p>
            <a:pPr algn="ctr"/>
            <a:r>
              <a:rPr lang="en-US" sz="2000" dirty="0"/>
              <a:t>Nicholas School of the Environment - Duke University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870" y="282063"/>
            <a:ext cx="1879522" cy="13309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392" y="282063"/>
            <a:ext cx="3083238" cy="13489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l="13527" r="13527"/>
          <a:stretch/>
        </p:blipFill>
        <p:spPr>
          <a:xfrm>
            <a:off x="6147630" y="282063"/>
            <a:ext cx="1879522" cy="132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72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910664D-292E-EA4E-ABD5-9A66BF032D57}"/>
                  </a:ext>
                </a:extLst>
              </p:cNvPr>
              <p:cNvSpPr/>
              <p:nvPr/>
            </p:nvSpPr>
            <p:spPr>
              <a:xfrm>
                <a:off x="-282103" y="1719331"/>
                <a:ext cx="8978630" cy="49792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2">
                  <a:buNone/>
                </a:pPr>
                <a:r>
                  <a:rPr lang="en-US" sz="2400" b="1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Sets:</a:t>
                </a:r>
              </a:p>
              <a:p>
                <a:pPr lvl="2"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: set of machines A and B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</m:oMath>
                </a14:m>
                <a:r>
                  <a:rPr lang="en-U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: set of water heater types I and II</a:t>
                </a:r>
              </a:p>
              <a:p>
                <a:pPr lvl="2">
                  <a:buNone/>
                </a:pPr>
                <a:endParaRPr lang="en-US" sz="24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/>
                <a:r>
                  <a:rPr lang="en-US" sz="2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Parameters:</a:t>
                </a:r>
              </a:p>
              <a:p>
                <a:pPr lvl="2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number of hours on machine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needed to produce water heater type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endParaRPr lang="en-US" sz="24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number of hours available on machine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endParaRPr lang="en-US" sz="24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profit gained from producing water heater type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endParaRPr lang="en-US" sz="24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buNone/>
                </a:pPr>
                <a:endParaRPr lang="en-US" sz="24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buNone/>
                </a:pPr>
                <a:r>
                  <a:rPr lang="en-US" sz="2400" b="1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Decision Variables:</a:t>
                </a:r>
              </a:p>
              <a:p>
                <a:pPr lvl="2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number of units of water heater type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to produce</a:t>
                </a:r>
              </a:p>
              <a:p>
                <a:pPr lvl="2">
                  <a:buNone/>
                </a:pPr>
                <a:endParaRPr lang="en-US" sz="24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910664D-292E-EA4E-ABD5-9A66BF032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2103" y="1719331"/>
                <a:ext cx="8978630" cy="4979248"/>
              </a:xfrm>
              <a:prstGeom prst="rect">
                <a:avLst/>
              </a:prstGeom>
              <a:blipFill>
                <a:blip r:embed="rId2"/>
                <a:stretch>
                  <a:fillRect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ECC4799-21FE-164E-B333-7FBAB0355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elements by set</a:t>
            </a:r>
          </a:p>
        </p:txBody>
      </p:sp>
    </p:spTree>
    <p:extLst>
      <p:ext uri="{BB962C8B-B14F-4D97-AF65-F5344CB8AC3E}">
        <p14:creationId xmlns:p14="http://schemas.microsoft.com/office/powerpoint/2010/main" val="1212207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90741D68-EEA9-3645-B5D3-CA17F67C35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2394651"/>
                  </p:ext>
                </p:extLst>
              </p:nvPr>
            </p:nvGraphicFramePr>
            <p:xfrm>
              <a:off x="612648" y="1697655"/>
              <a:ext cx="7979824" cy="493174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781043">
                      <a:extLst>
                        <a:ext uri="{9D8B030D-6E8A-4147-A177-3AD203B41FA5}">
                          <a16:colId xmlns:a16="http://schemas.microsoft.com/office/drawing/2014/main" val="1449219546"/>
                        </a:ext>
                      </a:extLst>
                    </a:gridCol>
                    <a:gridCol w="6198781">
                      <a:extLst>
                        <a:ext uri="{9D8B030D-6E8A-4147-A177-3AD203B41FA5}">
                          <a16:colId xmlns:a16="http://schemas.microsoft.com/office/drawing/2014/main" val="847674840"/>
                        </a:ext>
                      </a:extLst>
                    </a:gridCol>
                  </a:tblGrid>
                  <a:tr h="103725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limLow>
                                  <m:limLowPr>
                                    <m:ctrlPr>
                                      <a:rPr lang="en-US" sz="3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e>
                                  <m:lim>
                                    <m:r>
                                      <a:rPr lang="en-US" sz="3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lim>
                                </m:limLow>
                              </m:oMath>
                            </m:oMathPara>
                          </a14:m>
                          <a:endParaRPr lang="en-US" sz="4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3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3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3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3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32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sub>
                                    </m:s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sSub>
                                      <m:sSubPr>
                                        <m:ctrlPr>
                                          <a:rPr lang="en-US" sz="3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en-US" sz="4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4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3814006"/>
                      </a:ext>
                    </a:extLst>
                  </a:tr>
                  <a:tr h="299366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en-US" sz="4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sSub>
                                      <m:sSub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en-US" sz="3200">
                                        <a:latin typeface="Cambria Math" panose="02040503050406030204" pitchFamily="18" charset="0"/>
                                      </a:rPr>
                                      <m:t>≤ </m:t>
                                    </m:r>
                                    <m:sSub>
                                      <m:sSub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 b="0" i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 b="0" i="0" smtClean="0">
                                            <a:latin typeface="Cambria Math" panose="02040503050406030204" pitchFamily="18" charset="0"/>
                                          </a:rPr>
                                          <m:t>m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en-US" sz="3200" b="0" dirty="0">
                            <a:ea typeface="Cambria Math" panose="02040503050406030204" pitchFamily="18" charset="0"/>
                          </a:endParaRP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</a:rPr>
                            <a:t>  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3200">
                                  <a:effectLst/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oMath>
                          </a14:m>
                          <a:r>
                            <a:rPr lang="en-US" sz="3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   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endParaRPr lang="en-US" sz="3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37036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90741D68-EEA9-3645-B5D3-CA17F67C35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2394651"/>
                  </p:ext>
                </p:extLst>
              </p:nvPr>
            </p:nvGraphicFramePr>
            <p:xfrm>
              <a:off x="612648" y="1697655"/>
              <a:ext cx="7979824" cy="493174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781043">
                      <a:extLst>
                        <a:ext uri="{9D8B030D-6E8A-4147-A177-3AD203B41FA5}">
                          <a16:colId xmlns:a16="http://schemas.microsoft.com/office/drawing/2014/main" val="1449219546"/>
                        </a:ext>
                      </a:extLst>
                    </a:gridCol>
                    <a:gridCol w="6198781">
                      <a:extLst>
                        <a:ext uri="{9D8B030D-6E8A-4147-A177-3AD203B41FA5}">
                          <a16:colId xmlns:a16="http://schemas.microsoft.com/office/drawing/2014/main" val="847674840"/>
                        </a:ext>
                      </a:extLst>
                    </a:gridCol>
                  </a:tblGrid>
                  <a:tr h="19380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8889" r="-349286" b="-1901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630" t="-88889" b="-1901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3814006"/>
                      </a:ext>
                    </a:extLst>
                  </a:tr>
                  <a:tr h="29936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22458" r="-349286" b="-23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630" t="-122458" b="-233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37036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DFB68A9-EFD2-7A4F-89F9-D8AFE29B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 formulation using set index</a:t>
            </a:r>
          </a:p>
        </p:txBody>
      </p:sp>
    </p:spTree>
    <p:extLst>
      <p:ext uri="{BB962C8B-B14F-4D97-AF65-F5344CB8AC3E}">
        <p14:creationId xmlns:p14="http://schemas.microsoft.com/office/powerpoint/2010/main" val="3403439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0D24FA-39E6-BDFF-47D0-000559A43A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6F004D-2429-9E99-8189-29A0079F5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we will need it later!</a:t>
            </a:r>
          </a:p>
        </p:txBody>
      </p:sp>
    </p:spTree>
    <p:extLst>
      <p:ext uri="{BB962C8B-B14F-4D97-AF65-F5344CB8AC3E}">
        <p14:creationId xmlns:p14="http://schemas.microsoft.com/office/powerpoint/2010/main" val="3094423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8836-D96B-8044-B31C-BF609F6D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UDFs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13D38-0270-F446-B166-E5CD2A772E4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2900" dirty="0"/>
              <a:t>In python you define an UDF using </a:t>
            </a:r>
            <a:r>
              <a:rPr lang="en-US" sz="2900" dirty="0">
                <a:solidFill>
                  <a:srgbClr val="0070C0"/>
                </a:solidFill>
              </a:rPr>
              <a:t>def</a:t>
            </a:r>
            <a:r>
              <a:rPr lang="en-US" sz="2900" dirty="0"/>
              <a:t> keyword, followed by the function name</a:t>
            </a:r>
          </a:p>
          <a:p>
            <a:pPr marL="0" lvl="1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def </a:t>
            </a:r>
            <a:r>
              <a:rPr lang="en-US" dirty="0" err="1"/>
              <a:t>function_name</a:t>
            </a:r>
            <a:r>
              <a:rPr lang="en-US" dirty="0"/>
              <a:t>(argument1, argument2,…) </a:t>
            </a:r>
            <a:r>
              <a:rPr lang="en-US" b="1" dirty="0">
                <a:solidFill>
                  <a:srgbClr val="0070C0"/>
                </a:solidFill>
              </a:rPr>
              <a:t>:</a:t>
            </a:r>
          </a:p>
          <a:p>
            <a:pPr marL="365760" lvl="1" indent="0">
              <a:buNone/>
            </a:pPr>
            <a:r>
              <a:rPr lang="en-US" sz="2900" dirty="0"/>
              <a:t>statements</a:t>
            </a:r>
          </a:p>
          <a:p>
            <a:pPr marL="365760" lvl="1" indent="0">
              <a:buNone/>
            </a:pPr>
            <a:r>
              <a:rPr lang="en-US" sz="2900" dirty="0"/>
              <a:t>…</a:t>
            </a:r>
          </a:p>
          <a:p>
            <a:pPr marL="365760" lvl="1" indent="0">
              <a:buNone/>
            </a:pPr>
            <a:r>
              <a:rPr lang="en-US" sz="2900" dirty="0">
                <a:solidFill>
                  <a:srgbClr val="0070C0"/>
                </a:solidFill>
              </a:rPr>
              <a:t>return</a:t>
            </a:r>
            <a:r>
              <a:rPr lang="en-US" sz="2900" dirty="0"/>
              <a:t> output</a:t>
            </a:r>
          </a:p>
          <a:p>
            <a:pPr marL="365760" lvl="1" indent="0">
              <a:buNone/>
            </a:pPr>
            <a:endParaRPr lang="en-US" sz="2900" dirty="0"/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2900" dirty="0"/>
              <a:t>Arguments are the inputs and could be a number or variable</a:t>
            </a:r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2900" dirty="0"/>
              <a:t>Could also have optional argument that take a default value if not specified</a:t>
            </a:r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2900" dirty="0"/>
              <a:t>Statements are the action to be performed in order to get the output</a:t>
            </a:r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2800" dirty="0"/>
              <a:t>Output may be numeric or string</a:t>
            </a:r>
          </a:p>
          <a:p>
            <a:pPr marL="0" lvl="1" indent="0">
              <a:spcBef>
                <a:spcPts val="700"/>
              </a:spcBef>
              <a:buClr>
                <a:schemeClr val="accent2"/>
              </a:buClr>
              <a:buSzPct val="60000"/>
              <a:buNone/>
              <a:tabLst>
                <a:tab pos="524351" algn="l"/>
              </a:tabLst>
            </a:pPr>
            <a:endParaRPr lang="en-US" sz="2900" dirty="0"/>
          </a:p>
          <a:p>
            <a:pPr marL="365760" lvl="1" indent="0">
              <a:buNone/>
            </a:pP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3842593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70471-F2AC-6E4B-B220-AE725067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CD3D0-7A17-C746-8003-E5724901C18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Similar to a list because it’s also a collection of elements</a:t>
            </a:r>
          </a:p>
          <a:p>
            <a:r>
              <a:rPr lang="en-US" dirty="0"/>
              <a:t>Dictionaries are associative arrays</a:t>
            </a:r>
          </a:p>
          <a:p>
            <a:pPr lvl="1"/>
            <a:r>
              <a:rPr lang="en-US" dirty="0"/>
              <a:t>Maps a key to its associated values</a:t>
            </a:r>
          </a:p>
          <a:p>
            <a:r>
              <a:rPr lang="en-US" dirty="0"/>
              <a:t>Structure</a:t>
            </a:r>
          </a:p>
          <a:p>
            <a:pPr marL="320040" lvl="1" indent="0">
              <a:buNone/>
            </a:pPr>
            <a:r>
              <a:rPr lang="en-US" dirty="0"/>
              <a:t>d = </a:t>
            </a:r>
            <a:r>
              <a:rPr lang="en-US" b="1" dirty="0">
                <a:solidFill>
                  <a:srgbClr val="0070C0"/>
                </a:solidFill>
              </a:rPr>
              <a:t>{</a:t>
            </a:r>
          </a:p>
          <a:p>
            <a:pPr marL="594360" lvl="2" indent="0">
              <a:buNone/>
            </a:pPr>
            <a:r>
              <a:rPr lang="en-US" dirty="0"/>
              <a:t>&lt;key&gt; : &lt;value&gt;,</a:t>
            </a:r>
          </a:p>
          <a:p>
            <a:pPr marL="594360" lvl="2" indent="0">
              <a:buNone/>
            </a:pPr>
            <a:r>
              <a:rPr lang="en-US" dirty="0"/>
              <a:t>&lt;key&gt; : &lt;value&gt;,</a:t>
            </a:r>
          </a:p>
          <a:p>
            <a:pPr marL="594360" lvl="2" indent="0">
              <a:buNone/>
            </a:pPr>
            <a:r>
              <a:rPr lang="en-US" dirty="0"/>
              <a:t>…</a:t>
            </a:r>
          </a:p>
          <a:p>
            <a:pPr marL="320040" lvl="1" indent="0">
              <a:buNone/>
            </a:pPr>
            <a:r>
              <a:rPr lang="en-US" b="1" dirty="0">
                <a:solidFill>
                  <a:srgbClr val="0070C0"/>
                </a:solidFill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499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7741D-1A66-3C43-97A0-DB7A1CCD1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70FA5-B0E1-4741-8289-4F1963AB784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#5</a:t>
            </a:r>
          </a:p>
          <a:p>
            <a:r>
              <a:rPr lang="en-US" dirty="0"/>
              <a:t>Intro to the </a:t>
            </a:r>
            <a:r>
              <a:rPr lang="en-US" dirty="0" err="1"/>
              <a:t>Pyomo</a:t>
            </a:r>
            <a:r>
              <a:rPr lang="en-US" dirty="0"/>
              <a:t> library for solving optimizations models</a:t>
            </a:r>
          </a:p>
          <a:p>
            <a:pPr lvl="1"/>
            <a:r>
              <a:rPr lang="en-US" dirty="0"/>
              <a:t>Solver integration</a:t>
            </a:r>
          </a:p>
          <a:p>
            <a:pPr lvl="1"/>
            <a:r>
              <a:rPr lang="en-US" dirty="0"/>
              <a:t>Model implementation – approach #1</a:t>
            </a:r>
          </a:p>
          <a:p>
            <a:r>
              <a:rPr lang="en-US" dirty="0"/>
              <a:t>A5 Q&amp;A</a:t>
            </a:r>
          </a:p>
        </p:txBody>
      </p:sp>
    </p:spTree>
    <p:extLst>
      <p:ext uri="{BB962C8B-B14F-4D97-AF65-F5344CB8AC3E}">
        <p14:creationId xmlns:p14="http://schemas.microsoft.com/office/powerpoint/2010/main" val="148113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699872-52B9-7CB5-48EC-25E097059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CCCB13-EC06-7175-2753-92BBC21DF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LPs/PYOMO</a:t>
            </a:r>
          </a:p>
        </p:txBody>
      </p:sp>
    </p:spTree>
    <p:extLst>
      <p:ext uri="{BB962C8B-B14F-4D97-AF65-F5344CB8AC3E}">
        <p14:creationId xmlns:p14="http://schemas.microsoft.com/office/powerpoint/2010/main" val="1927532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CEBB52-B5D5-A84E-8EDE-CE3E40B9E307}"/>
              </a:ext>
            </a:extLst>
          </p:cNvPr>
          <p:cNvSpPr txBox="1"/>
          <p:nvPr/>
        </p:nvSpPr>
        <p:spPr>
          <a:xfrm>
            <a:off x="957202" y="1847218"/>
            <a:ext cx="791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</a:rPr>
              <a:t>Pyomo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 -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Py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thon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O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ptimization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M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odeling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O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bjects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F5E02C-68EE-3C44-AD8E-46A3B42E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303" y="3241558"/>
            <a:ext cx="3051918" cy="122076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F7B0EFE-5B0C-BF47-1FFC-A8DBA5F7E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</a:t>
            </a:r>
            <a:r>
              <a:rPr lang="en-US" dirty="0" err="1"/>
              <a:t>Pyomo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447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AAB1F-2456-444D-B677-2D878D18F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Pyomo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object model &amp; components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7D11AF-532F-C6C3-449C-16B179C9D8C4}"/>
              </a:ext>
            </a:extLst>
          </p:cNvPr>
          <p:cNvSpPr/>
          <p:nvPr/>
        </p:nvSpPr>
        <p:spPr>
          <a:xfrm>
            <a:off x="612648" y="1847217"/>
            <a:ext cx="1572768" cy="4096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AE1C4A-618C-3BF1-03FA-75A27402702E}"/>
              </a:ext>
            </a:extLst>
          </p:cNvPr>
          <p:cNvSpPr/>
          <p:nvPr/>
        </p:nvSpPr>
        <p:spPr>
          <a:xfrm>
            <a:off x="3130296" y="1847217"/>
            <a:ext cx="2218944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Var()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C265FF-62B4-9C7B-6D3E-8EBB0D800E7C}"/>
              </a:ext>
            </a:extLst>
          </p:cNvPr>
          <p:cNvSpPr/>
          <p:nvPr/>
        </p:nvSpPr>
        <p:spPr>
          <a:xfrm>
            <a:off x="3130296" y="3400173"/>
            <a:ext cx="2218944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Constraint()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ACB67E-8C7A-B2A5-DBBA-CBBB3C39FADE}"/>
              </a:ext>
            </a:extLst>
          </p:cNvPr>
          <p:cNvSpPr/>
          <p:nvPr/>
        </p:nvSpPr>
        <p:spPr>
          <a:xfrm>
            <a:off x="3130296" y="4953129"/>
            <a:ext cx="2218944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Objective()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FE4000-0C27-BA93-18C1-B2D758D577C9}"/>
              </a:ext>
            </a:extLst>
          </p:cNvPr>
          <p:cNvSpPr/>
          <p:nvPr/>
        </p:nvSpPr>
        <p:spPr>
          <a:xfrm>
            <a:off x="6477000" y="2519301"/>
            <a:ext cx="2218944" cy="672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domain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B1F74C-947E-097E-3BAA-E9D80C30317D}"/>
              </a:ext>
            </a:extLst>
          </p:cNvPr>
          <p:cNvSpPr/>
          <p:nvPr/>
        </p:nvSpPr>
        <p:spPr>
          <a:xfrm>
            <a:off x="6477000" y="3544954"/>
            <a:ext cx="2218944" cy="672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bounds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6414B7-202E-3D2A-1C70-C7EF27EBA517}"/>
              </a:ext>
            </a:extLst>
          </p:cNvPr>
          <p:cNvSpPr/>
          <p:nvPr/>
        </p:nvSpPr>
        <p:spPr>
          <a:xfrm>
            <a:off x="6477000" y="4552317"/>
            <a:ext cx="2218944" cy="672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8E7489-DFB2-2978-08F5-18672B3F516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185416" y="2342517"/>
            <a:ext cx="944880" cy="1552956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826E13-6B4F-0DDA-B391-D105BA59B4B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185416" y="3895473"/>
            <a:ext cx="94488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014592F-E8AB-AECE-F7CD-A6AA5DE03EA9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2185416" y="3895473"/>
            <a:ext cx="944880" cy="1552956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89CFE3-330B-B4D9-7CC4-92D73B618C27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349240" y="2342517"/>
            <a:ext cx="1127760" cy="512826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0BE4D4-3D9F-A13D-AD5F-2722CFCD0FA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349240" y="2342517"/>
            <a:ext cx="1127760" cy="1538479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ECEC77-DBC2-189A-3162-191C8AD06A13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5349240" y="3880996"/>
            <a:ext cx="1127760" cy="14477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202F4E-682D-F075-072B-92DAD97E85DE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349240" y="3895473"/>
            <a:ext cx="1127760" cy="992886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CF2C2A-1FF1-E8B6-2BBB-CE6E353E8E2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5349240" y="4888359"/>
            <a:ext cx="1127760" cy="56007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994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LP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Maximizing profits in the chemical solutions’ production plant</a:t>
                </a:r>
              </a:p>
              <a:p>
                <a:endParaRPr lang="en-US" i="1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endParaRPr lang="en-US" i="1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endParaRPr lang="en-US" i="1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endParaRPr lang="en-US" i="1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endParaRPr lang="en-US" i="1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chemeClr val="tx2">
                        <a:lumMod val="50000"/>
                      </a:schemeClr>
                    </a:solidFill>
                  </a:rPr>
                  <a:t>where</a:t>
                </a:r>
              </a:p>
              <a:p>
                <a:pPr lvl="1">
                  <a:buNone/>
                </a:pPr>
                <a:endParaRPr lang="en-US" i="1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00" t="-2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5AB708F-CD53-3C4D-87F5-F6B5DDB060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317721"/>
                  </p:ext>
                </p:extLst>
              </p:nvPr>
            </p:nvGraphicFramePr>
            <p:xfrm>
              <a:off x="723952" y="2330958"/>
              <a:ext cx="6327228" cy="24985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26283">
                      <a:extLst>
                        <a:ext uri="{9D8B030D-6E8A-4147-A177-3AD203B41FA5}">
                          <a16:colId xmlns:a16="http://schemas.microsoft.com/office/drawing/2014/main" val="430773271"/>
                        </a:ext>
                      </a:extLst>
                    </a:gridCol>
                    <a:gridCol w="4100945">
                      <a:extLst>
                        <a:ext uri="{9D8B030D-6E8A-4147-A177-3AD203B41FA5}">
                          <a16:colId xmlns:a16="http://schemas.microsoft.com/office/drawing/2014/main" val="37941315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limLow>
                                  <m:limLowPr>
                                    <m:ctrlPr>
                                      <a:rPr lang="en-US" sz="2800" i="1" dirty="0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dirty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sSub>
                                      <m:sSubPr>
                                        <m:ctrlPr>
                                          <a:rPr lang="en-US" sz="2800" i="1" dirty="0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dirty="0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i="1" dirty="0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800" i="1" dirty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800" i="1" dirty="0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dirty="0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i="1" dirty="0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lim>
                                </m:limLow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80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=$800 </m:t>
                                </m:r>
                                <m:sSub>
                                  <m:sSubPr>
                                    <m:ctrlPr>
                                      <a:rPr lang="en-US" sz="2800" i="1" dirty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800" i="1" dirty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+$600</m:t>
                                </m:r>
                                <m:sSub>
                                  <m:sSubPr>
                                    <m:ctrlPr>
                                      <a:rPr lang="en-US" sz="2800" i="1" dirty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236577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80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80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1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en-US" sz="2800" b="0" i="1" dirty="0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80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+ 2</m:t>
                                </m:r>
                                <m:sSub>
                                  <m:sSubPr>
                                    <m:ctrlPr>
                                      <a:rPr lang="en-US" sz="2800" b="0" i="1" dirty="0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80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80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60</m:t>
                                </m:r>
                              </m:oMath>
                            </m:oMathPara>
                          </a14:m>
                          <a:endParaRPr lang="en-US" sz="2800" i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lvl="1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800" i="1" dirty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800" i="1" dirty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+</m:t>
                                </m:r>
                                <m:r>
                                  <a:rPr lang="en-US" sz="2800" b="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en-US" sz="2800" i="1" dirty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800" i="1" dirty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i="1" dirty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800" b="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48</m:t>
                                </m:r>
                              </m:oMath>
                            </m:oMathPara>
                          </a14:m>
                          <a:endParaRPr lang="en-US" sz="2800" b="0" i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lv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dirty="0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 dirty="0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80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800" b="0" i="1" dirty="0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80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80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0</m:t>
                                </m:r>
                              </m:oMath>
                            </m:oMathPara>
                          </a14:m>
                          <a:endParaRPr lang="en-US" sz="2800" i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</a:endParaRPr>
                        </a:p>
                        <a:p>
                          <a:endParaRPr lang="en-US" sz="28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65994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5AB708F-CD53-3C4D-87F5-F6B5DDB060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317721"/>
                  </p:ext>
                </p:extLst>
              </p:nvPr>
            </p:nvGraphicFramePr>
            <p:xfrm>
              <a:off x="723952" y="2330958"/>
              <a:ext cx="6327228" cy="24985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26283">
                      <a:extLst>
                        <a:ext uri="{9D8B030D-6E8A-4147-A177-3AD203B41FA5}">
                          <a16:colId xmlns:a16="http://schemas.microsoft.com/office/drawing/2014/main" val="430773271"/>
                        </a:ext>
                      </a:extLst>
                    </a:gridCol>
                    <a:gridCol w="4100945">
                      <a:extLst>
                        <a:ext uri="{9D8B030D-6E8A-4147-A177-3AD203B41FA5}">
                          <a16:colId xmlns:a16="http://schemas.microsoft.com/office/drawing/2014/main" val="3794131503"/>
                        </a:ext>
                      </a:extLst>
                    </a:gridCol>
                  </a:tblGrid>
                  <a:tr h="70027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68" t="-1818" r="-184659" b="-26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4799" t="-1818" r="-619" b="-26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3657714"/>
                      </a:ext>
                    </a:extLst>
                  </a:tr>
                  <a:tr h="179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68" t="-39161" r="-184659" b="-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4799" t="-39161" r="-619" b="-6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65994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4F8D56A-A927-584D-AC8F-CCFF62F26B94}"/>
                  </a:ext>
                </a:extLst>
              </p:cNvPr>
              <p:cNvSpPr/>
              <p:nvPr/>
            </p:nvSpPr>
            <p:spPr>
              <a:xfrm>
                <a:off x="613099" y="5324856"/>
                <a:ext cx="791780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2">
                  <a:buNone/>
                </a:pP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i="1" dirty="0">
                    <a:solidFill>
                      <a:schemeClr val="tx2">
                        <a:lumMod val="75000"/>
                      </a:schemeClr>
                    </a:solidFill>
                  </a:rPr>
                  <a:t>: profits</a:t>
                </a:r>
              </a:p>
              <a:p>
                <a:pPr lvl="2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chemeClr val="tx2">
                        <a:lumMod val="75000"/>
                      </a:schemeClr>
                    </a:solidFill>
                  </a:rPr>
                  <a:t>: number of units of water heater type 1 to produce</a:t>
                </a:r>
              </a:p>
              <a:p>
                <a:pPr lvl="2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i="1" dirty="0">
                    <a:solidFill>
                      <a:schemeClr val="tx2">
                        <a:lumMod val="75000"/>
                      </a:schemeClr>
                    </a:solidFill>
                  </a:rPr>
                  <a:t>: number of units of water heater type 2 to produce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4F8D56A-A927-584D-AC8F-CCFF62F26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99" y="5324856"/>
                <a:ext cx="7917801" cy="1200329"/>
              </a:xfrm>
              <a:prstGeom prst="rect">
                <a:avLst/>
              </a:prstGeom>
              <a:blipFill>
                <a:blip r:embed="rId5"/>
                <a:stretch>
                  <a:fillRect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5502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LP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365982" cy="44958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Maximizing profits in the chemical solutions’ production in </a:t>
                </a:r>
                <a:r>
                  <a:rPr lang="en-US" b="1" dirty="0"/>
                  <a:t>standard matrix/vector form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i="1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endParaRPr lang="en-US" i="1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i="1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chemeClr val="tx2">
                        <a:lumMod val="50000"/>
                      </a:schemeClr>
                    </a:solidFill>
                  </a:rPr>
                  <a:t>where</a:t>
                </a:r>
              </a:p>
              <a:p>
                <a:pPr lvl="1">
                  <a:buNone/>
                </a:pPr>
                <a:endParaRPr lang="en-US" i="1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365982" cy="4495800"/>
              </a:xfrm>
              <a:blipFill>
                <a:blip r:embed="rId3"/>
                <a:stretch>
                  <a:fillRect l="-1667" t="-2535" r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5AB708F-CD53-3C4D-87F5-F6B5DDB060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0614766"/>
                  </p:ext>
                </p:extLst>
              </p:nvPr>
            </p:nvGraphicFramePr>
            <p:xfrm>
              <a:off x="1408386" y="2631852"/>
              <a:ext cx="6327228" cy="15942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26283">
                      <a:extLst>
                        <a:ext uri="{9D8B030D-6E8A-4147-A177-3AD203B41FA5}">
                          <a16:colId xmlns:a16="http://schemas.microsoft.com/office/drawing/2014/main" val="430773271"/>
                        </a:ext>
                      </a:extLst>
                    </a:gridCol>
                    <a:gridCol w="4100945">
                      <a:extLst>
                        <a:ext uri="{9D8B030D-6E8A-4147-A177-3AD203B41FA5}">
                          <a16:colId xmlns:a16="http://schemas.microsoft.com/office/drawing/2014/main" val="37941315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limLow>
                                  <m:limLowPr>
                                    <m:ctrlPr>
                                      <a:rPr lang="en-US" sz="2800" i="1" dirty="0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dirty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sz="2800" b="1" i="1" dirty="0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lim>
                                </m:limLow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80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𝑐𝑥</m:t>
                                </m:r>
                              </m:oMath>
                            </m:oMathPara>
                          </a14:m>
                          <a:endParaRPr lang="en-US" sz="2800" b="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236577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80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80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1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800" b="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800" b="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800" i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lv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800" i="1" dirty="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0</m:t>
                                </m:r>
                              </m:oMath>
                            </m:oMathPara>
                          </a14:m>
                          <a:endParaRPr lang="en-US" sz="2800" i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65994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5AB708F-CD53-3C4D-87F5-F6B5DDB060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0614766"/>
                  </p:ext>
                </p:extLst>
              </p:nvPr>
            </p:nvGraphicFramePr>
            <p:xfrm>
              <a:off x="1408386" y="2631852"/>
              <a:ext cx="6327228" cy="15942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26283">
                      <a:extLst>
                        <a:ext uri="{9D8B030D-6E8A-4147-A177-3AD203B41FA5}">
                          <a16:colId xmlns:a16="http://schemas.microsoft.com/office/drawing/2014/main" val="430773271"/>
                        </a:ext>
                      </a:extLst>
                    </a:gridCol>
                    <a:gridCol w="4100945">
                      <a:extLst>
                        <a:ext uri="{9D8B030D-6E8A-4147-A177-3AD203B41FA5}">
                          <a16:colId xmlns:a16="http://schemas.microsoft.com/office/drawing/2014/main" val="3794131503"/>
                        </a:ext>
                      </a:extLst>
                    </a:gridCol>
                  </a:tblGrid>
                  <a:tr h="6494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68" t="-1961" r="-185227" b="-1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4630" t="-1961" r="-617" b="-16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3657714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68" t="-69333" r="-185227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4630" t="-69333" r="-617" b="-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65994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108AF93-CEE7-D84E-AB8E-62A459DA14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8835168"/>
                  </p:ext>
                </p:extLst>
              </p:nvPr>
            </p:nvGraphicFramePr>
            <p:xfrm>
              <a:off x="1408386" y="4908479"/>
              <a:ext cx="6925056" cy="161366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3877056">
                      <a:extLst>
                        <a:ext uri="{9D8B030D-6E8A-4147-A177-3AD203B41FA5}">
                          <a16:colId xmlns:a16="http://schemas.microsoft.com/office/drawing/2014/main" val="3797589273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191112663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24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e>
                                          <m:r>
                                            <a:rPr lang="en-US" sz="24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sz="24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2400" dirty="0">
                            <a:effectLst/>
                          </a:endParaRPr>
                        </a:p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24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60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48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0698165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24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800</m:t>
                                          </m:r>
                                        </m:e>
                                        <m:e>
                                          <m:r>
                                            <a:rPr lang="en-US" sz="24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600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771802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108AF93-CEE7-D84E-AB8E-62A459DA14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8835168"/>
                  </p:ext>
                </p:extLst>
              </p:nvPr>
            </p:nvGraphicFramePr>
            <p:xfrm>
              <a:off x="1408386" y="4908479"/>
              <a:ext cx="6925056" cy="161366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3877056">
                      <a:extLst>
                        <a:ext uri="{9D8B030D-6E8A-4147-A177-3AD203B41FA5}">
                          <a16:colId xmlns:a16="http://schemas.microsoft.com/office/drawing/2014/main" val="3797589273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1911126633"/>
                        </a:ext>
                      </a:extLst>
                    </a:gridCol>
                  </a:tblGrid>
                  <a:tr h="10046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t="-1250" r="-78758" b="-6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126971" t="-1250" b="-6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981658"/>
                      </a:ext>
                    </a:extLst>
                  </a:tr>
                  <a:tr h="6089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t="-168750" r="-78758" b="-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126971" t="-168750" b="-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71802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21942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90741D68-EEA9-3645-B5D3-CA17F67C35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5983180"/>
                  </p:ext>
                </p:extLst>
              </p:nvPr>
            </p:nvGraphicFramePr>
            <p:xfrm>
              <a:off x="932169" y="2313497"/>
              <a:ext cx="7022592" cy="403091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86768">
                      <a:extLst>
                        <a:ext uri="{9D8B030D-6E8A-4147-A177-3AD203B41FA5}">
                          <a16:colId xmlns:a16="http://schemas.microsoft.com/office/drawing/2014/main" val="1449219546"/>
                        </a:ext>
                      </a:extLst>
                    </a:gridCol>
                    <a:gridCol w="4735824">
                      <a:extLst>
                        <a:ext uri="{9D8B030D-6E8A-4147-A177-3AD203B41FA5}">
                          <a16:colId xmlns:a16="http://schemas.microsoft.com/office/drawing/2014/main" val="847674840"/>
                        </a:ext>
                      </a:extLst>
                    </a:gridCol>
                  </a:tblGrid>
                  <a:tr h="103725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limLow>
                                  <m:limLow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e>
                                  <m:lim>
                                    <m:sSub>
                                      <m:sSubPr>
                                        <m:ctrlPr>
                                          <a:rPr lang="en-US" sz="3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3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3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3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lim>
                                </m:limLow>
                              </m:oMath>
                            </m:oMathPara>
                          </a14:m>
                          <a:endParaRPr lang="en-US" sz="4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4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3814006"/>
                      </a:ext>
                    </a:extLst>
                  </a:tr>
                  <a:tr h="299366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en-US" sz="4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 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4000" dirty="0">
                            <a:effectLst/>
                          </a:endParaRP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 ≤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4000" dirty="0">
                            <a:effectLst/>
                          </a:endParaRP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oMath>
                            </m:oMathPara>
                          </a14:m>
                          <a:endParaRPr lang="en-US" sz="4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37036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90741D68-EEA9-3645-B5D3-CA17F67C35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5983180"/>
                  </p:ext>
                </p:extLst>
              </p:nvPr>
            </p:nvGraphicFramePr>
            <p:xfrm>
              <a:off x="932169" y="2313497"/>
              <a:ext cx="7022592" cy="403091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86768">
                      <a:extLst>
                        <a:ext uri="{9D8B030D-6E8A-4147-A177-3AD203B41FA5}">
                          <a16:colId xmlns:a16="http://schemas.microsoft.com/office/drawing/2014/main" val="1449219546"/>
                        </a:ext>
                      </a:extLst>
                    </a:gridCol>
                    <a:gridCol w="4735824">
                      <a:extLst>
                        <a:ext uri="{9D8B030D-6E8A-4147-A177-3AD203B41FA5}">
                          <a16:colId xmlns:a16="http://schemas.microsoft.com/office/drawing/2014/main" val="847674840"/>
                        </a:ext>
                      </a:extLst>
                    </a:gridCol>
                  </a:tblGrid>
                  <a:tr h="103725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" t="-1220" r="-207778" b="-2878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396" t="-1220" b="-2878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3814006"/>
                      </a:ext>
                    </a:extLst>
                  </a:tr>
                  <a:tr h="29936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" t="-35169" r="-20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396" t="-351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37036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DC448E6-687D-D94A-B141-28449D7EA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Formulation</a:t>
            </a:r>
          </a:p>
        </p:txBody>
      </p:sp>
    </p:spTree>
    <p:extLst>
      <p:ext uri="{BB962C8B-B14F-4D97-AF65-F5344CB8AC3E}">
        <p14:creationId xmlns:p14="http://schemas.microsoft.com/office/powerpoint/2010/main" val="3561285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46D8D52-32EF-D045-BB16-725AC6DA0352}"/>
                  </a:ext>
                </a:extLst>
              </p:cNvPr>
              <p:cNvSpPr/>
              <p:nvPr/>
            </p:nvSpPr>
            <p:spPr>
              <a:xfrm>
                <a:off x="3084095" y="3044465"/>
                <a:ext cx="2975811" cy="67069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 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46D8D52-32EF-D045-BB16-725AC6DA03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095" y="3044465"/>
                <a:ext cx="2975811" cy="670696"/>
              </a:xfrm>
              <a:prstGeom prst="rect">
                <a:avLst/>
              </a:prstGeom>
              <a:blipFill>
                <a:blip r:embed="rId2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405168B-5AF1-0544-A55E-1804F655CE35}"/>
                  </a:ext>
                </a:extLst>
              </p:cNvPr>
              <p:cNvSpPr/>
              <p:nvPr/>
            </p:nvSpPr>
            <p:spPr>
              <a:xfrm>
                <a:off x="2682216" y="4550695"/>
                <a:ext cx="4092392" cy="4616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≤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sz="2400" dirty="0"/>
                  <a:t>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=1,2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405168B-5AF1-0544-A55E-1804F655C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216" y="4550695"/>
                <a:ext cx="4092392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ECF214-B8BE-EF4C-9C2A-FF624D0A2516}"/>
                  </a:ext>
                </a:extLst>
              </p:cNvPr>
              <p:cNvSpPr/>
              <p:nvPr/>
            </p:nvSpPr>
            <p:spPr>
              <a:xfrm>
                <a:off x="2996633" y="5847894"/>
                <a:ext cx="3150734" cy="39504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≤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ECF214-B8BE-EF4C-9C2A-FF624D0A25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633" y="5847894"/>
                <a:ext cx="3150734" cy="395045"/>
              </a:xfrm>
              <a:prstGeom prst="rect">
                <a:avLst/>
              </a:prstGeom>
              <a:blipFill>
                <a:blip r:embed="rId4"/>
                <a:stretch>
                  <a:fillRect l="-10000" t="-94118" b="-13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own Arrow 5">
            <a:extLst>
              <a:ext uri="{FF2B5EF4-FFF2-40B4-BE49-F238E27FC236}">
                <a16:creationId xmlns:a16="http://schemas.microsoft.com/office/drawing/2014/main" id="{A943741C-5C2C-0C44-9AE5-EE5AE0E3E7EB}"/>
              </a:ext>
            </a:extLst>
          </p:cNvPr>
          <p:cNvSpPr/>
          <p:nvPr/>
        </p:nvSpPr>
        <p:spPr>
          <a:xfrm>
            <a:off x="4255170" y="3848326"/>
            <a:ext cx="489284" cy="585080"/>
          </a:xfrm>
          <a:prstGeom prst="downArrow">
            <a:avLst/>
          </a:prstGeom>
          <a:solidFill>
            <a:schemeClr val="accent2"/>
          </a:solidFill>
          <a:ln>
            <a:solidFill>
              <a:srgbClr val="DD8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46D5BC9-4EFE-5D4C-8F56-2C74D59270FD}"/>
              </a:ext>
            </a:extLst>
          </p:cNvPr>
          <p:cNvSpPr/>
          <p:nvPr/>
        </p:nvSpPr>
        <p:spPr>
          <a:xfrm>
            <a:off x="4239128" y="5129649"/>
            <a:ext cx="489284" cy="585080"/>
          </a:xfrm>
          <a:prstGeom prst="downArrow">
            <a:avLst/>
          </a:prstGeom>
          <a:solidFill>
            <a:schemeClr val="accent2"/>
          </a:solidFill>
          <a:ln>
            <a:solidFill>
              <a:srgbClr val="DD8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CE48D7E-E432-0443-90AC-C80E99ECFF05}"/>
                  </a:ext>
                </a:extLst>
              </p:cNvPr>
              <p:cNvSpPr/>
              <p:nvPr/>
            </p:nvSpPr>
            <p:spPr>
              <a:xfrm>
                <a:off x="4005498" y="1935589"/>
                <a:ext cx="956544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CE48D7E-E432-0443-90AC-C80E99ECFF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498" y="1935589"/>
                <a:ext cx="9565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8">
            <a:extLst>
              <a:ext uri="{FF2B5EF4-FFF2-40B4-BE49-F238E27FC236}">
                <a16:creationId xmlns:a16="http://schemas.microsoft.com/office/drawing/2014/main" id="{9DFDA081-BCA9-A447-97DD-CCE45B55D4CD}"/>
              </a:ext>
            </a:extLst>
          </p:cNvPr>
          <p:cNvSpPr/>
          <p:nvPr/>
        </p:nvSpPr>
        <p:spPr>
          <a:xfrm>
            <a:off x="4255170" y="2394136"/>
            <a:ext cx="489284" cy="585080"/>
          </a:xfrm>
          <a:prstGeom prst="downArrow">
            <a:avLst/>
          </a:prstGeom>
          <a:solidFill>
            <a:schemeClr val="accent2"/>
          </a:solidFill>
          <a:ln>
            <a:solidFill>
              <a:srgbClr val="DD8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C5E06F-92DA-6E46-B75F-1692661E0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notation</a:t>
            </a:r>
          </a:p>
        </p:txBody>
      </p:sp>
    </p:spTree>
    <p:extLst>
      <p:ext uri="{BB962C8B-B14F-4D97-AF65-F5344CB8AC3E}">
        <p14:creationId xmlns:p14="http://schemas.microsoft.com/office/powerpoint/2010/main" val="33968227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_ARQ_CEC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Theme_ARQ_CECE.thmx</Template>
  <TotalTime>31263</TotalTime>
  <Words>524</Words>
  <Application>Microsoft Macintosh PowerPoint</Application>
  <PresentationFormat>On-screen Show (4:3)</PresentationFormat>
  <Paragraphs>118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 Math</vt:lpstr>
      <vt:lpstr>Times New Roman</vt:lpstr>
      <vt:lpstr>Tw Cen MT</vt:lpstr>
      <vt:lpstr>Wingdings</vt:lpstr>
      <vt:lpstr>Wingdings 2</vt:lpstr>
      <vt:lpstr>Theme_ARQ_CECE</vt:lpstr>
      <vt:lpstr>Modeling for energy systems  Lab 6- LPs in Python with Pyomo and glpk</vt:lpstr>
      <vt:lpstr>Agenda</vt:lpstr>
      <vt:lpstr>Intro LPs/PYOMO</vt:lpstr>
      <vt:lpstr>Intro Pyomo</vt:lpstr>
      <vt:lpstr>Pyomo object model &amp; components</vt:lpstr>
      <vt:lpstr>LP Formulation</vt:lpstr>
      <vt:lpstr>LP Formulation</vt:lpstr>
      <vt:lpstr>Final Formulation</vt:lpstr>
      <vt:lpstr>Set notation</vt:lpstr>
      <vt:lpstr>Indexing elements by set</vt:lpstr>
      <vt:lpstr>LP formulation using set index</vt:lpstr>
      <vt:lpstr>Recap – we will need it later!</vt:lpstr>
      <vt:lpstr>UDFs in Python</vt:lpstr>
      <vt:lpstr>Dictionaries in Python</vt:lpstr>
    </vt:vector>
  </TitlesOfParts>
  <Company>The University of Texas at Austin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MATLAB</dc:title>
  <dc:creator>Anderson Queiroz</dc:creator>
  <cp:lastModifiedBy>Luana Marangon</cp:lastModifiedBy>
  <cp:revision>414</cp:revision>
  <cp:lastPrinted>2018-01-12T02:50:27Z</cp:lastPrinted>
  <dcterms:created xsi:type="dcterms:W3CDTF">2014-03-11T16:51:16Z</dcterms:created>
  <dcterms:modified xsi:type="dcterms:W3CDTF">2022-10-06T15:05:03Z</dcterms:modified>
</cp:coreProperties>
</file>